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62" r:id="rId3"/>
    <p:sldId id="273" r:id="rId4"/>
    <p:sldId id="274" r:id="rId5"/>
    <p:sldId id="257" r:id="rId6"/>
    <p:sldId id="258" r:id="rId7"/>
    <p:sldId id="263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</p:sldIdLst>
  <p:sldSz cx="9144000" cy="5143500" type="screen16x9"/>
  <p:notesSz cx="6858000" cy="9144000"/>
  <p:embeddedFontLst>
    <p:embeddedFont>
      <p:font typeface="Montserrat Light" panose="020B0604020202020204" charset="0"/>
      <p:regular r:id="rId21"/>
      <p:bold r:id="rId22"/>
      <p:italic r:id="rId23"/>
      <p:boldItalic r:id="rId24"/>
    </p:embeddedFont>
    <p:embeddedFont>
      <p:font typeface="Bahnschrift" panose="020B0502040204020203" pitchFamily="34" charset="0"/>
      <p:regular r:id="rId25"/>
      <p:bold r:id="rId26"/>
    </p:embeddedFont>
    <p:embeddedFont>
      <p:font typeface="Montserrat ExtraBold" panose="020B0604020202020204" charset="0"/>
      <p:bold r:id="rId27"/>
      <p:boldItalic r:id="rId28"/>
    </p:embeddedFont>
    <p:embeddedFont>
      <p:font typeface="Microsoft PhagsPa" panose="020B0502040204020203" pitchFamily="34" charset="0"/>
      <p:regular r:id="rId29"/>
      <p:bold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2BB7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DCC8CF-C64D-47CD-86A7-0E0185D57A7B}">
  <a:tblStyle styleId="{F7DCC8CF-C64D-47CD-86A7-0E0185D57A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27226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5318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938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250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693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305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586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5400012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302050" y="1223200"/>
            <a:ext cx="4539900" cy="269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rgbClr val="4050E5"/>
            </a:gs>
            <a:gs pos="100000">
              <a:srgbClr val="C833FF"/>
            </a:gs>
          </a:gsLst>
          <a:lin ang="5400700" scaled="0"/>
        </a:gra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438550" y="1811950"/>
            <a:ext cx="4266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438550" y="2840054"/>
            <a:ext cx="4266900" cy="7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700" scaled="0"/>
        </a:gra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6"/>
            <a:ext cx="9144000" cy="514352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370425" y="1780800"/>
            <a:ext cx="4403100" cy="1944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1pPr>
            <a:lvl2pPr marL="914400" lvl="1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2pPr>
            <a:lvl3pPr marL="1371600" lvl="2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3pPr>
            <a:lvl4pPr marL="1828800" lvl="3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4pPr>
            <a:lvl5pPr marL="2286000" lvl="4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5pPr>
            <a:lvl6pPr marL="2743200" lvl="5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6pPr>
            <a:lvl7pPr marL="3200400" lvl="6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7pPr>
            <a:lvl8pPr marL="3657600" lvl="7" indent="-368300" algn="ctr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8pPr>
            <a:lvl9pPr marL="4114800" lvl="8" indent="-368300" algn="ctr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200"/>
              <a:buChar char="◦"/>
              <a:defRPr i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/>
          <p:nvPr/>
        </p:nvSpPr>
        <p:spPr>
          <a:xfrm>
            <a:off x="3593400" y="1162369"/>
            <a:ext cx="1957200" cy="653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7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700" scaled="0"/>
        </a:gra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3C78D8"/>
            </a:gs>
            <a:gs pos="100000">
              <a:srgbClr val="00FFFF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4842600" cy="35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683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683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683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Montserrat Light"/>
              <a:buChar char="◦"/>
              <a:defRPr sz="22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r">
              <a:buNone/>
              <a:defRPr sz="1200">
                <a:solidFill>
                  <a:schemeClr val="dk2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" Target="slide10.xml"/><Relationship Id="rId7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3.xml"/><Relationship Id="rId5" Type="http://schemas.openxmlformats.org/officeDocument/2006/relationships/slide" Target="slide17.xml"/><Relationship Id="rId10" Type="http://schemas.openxmlformats.org/officeDocument/2006/relationships/slide" Target="slide11.xml"/><Relationship Id="rId4" Type="http://schemas.openxmlformats.org/officeDocument/2006/relationships/slide" Target="slide12.xml"/><Relationship Id="rId9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706E1933-9560-4F9B-A3DB-B0DD44E05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01" r="50351" b="7575"/>
          <a:stretch/>
        </p:blipFill>
        <p:spPr>
          <a:xfrm>
            <a:off x="1924471" y="903766"/>
            <a:ext cx="5252506" cy="3425573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softEdge rad="112500"/>
          </a:effectLst>
        </p:spPr>
      </p:pic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1967024" y="1084520"/>
            <a:ext cx="5209954" cy="1116420"/>
          </a:xfrm>
          <a:prstGeom prst="rect">
            <a:avLst/>
          </a:prstGeom>
          <a:solidFill>
            <a:srgbClr val="002060">
              <a:alpha val="44000"/>
            </a:srgbClr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bg1"/>
                </a:solidFill>
                <a:latin typeface="Microsoft PhagsPa" panose="020B0502040204020203" pitchFamily="34" charset="0"/>
              </a:rPr>
              <a:t>L</a:t>
            </a:r>
            <a:r>
              <a:rPr lang="es-CL" b="1" dirty="0">
                <a:solidFill>
                  <a:schemeClr val="bg1"/>
                </a:solidFill>
                <a:latin typeface="Microsoft PhagsPa" panose="020B0502040204020203" pitchFamily="34" charset="0"/>
              </a:rPr>
              <a:t>ILA Y </a:t>
            </a:r>
            <a:br>
              <a:rPr lang="es-CL" b="1" dirty="0">
                <a:solidFill>
                  <a:schemeClr val="bg1"/>
                </a:solidFill>
                <a:latin typeface="Microsoft PhagsPa" panose="020B0502040204020203" pitchFamily="34" charset="0"/>
              </a:rPr>
            </a:br>
            <a:r>
              <a:rPr lang="es-CL" b="1" dirty="0">
                <a:solidFill>
                  <a:schemeClr val="bg1"/>
                </a:solidFill>
                <a:latin typeface="Microsoft PhagsPa" panose="020B0502040204020203" pitchFamily="34" charset="0"/>
              </a:rPr>
              <a:t>SUS EMOCIONES</a:t>
            </a:r>
            <a:endParaRPr b="1" dirty="0">
              <a:solidFill>
                <a:schemeClr val="bg1"/>
              </a:solidFill>
              <a:latin typeface="Microsoft PhagsPa" panose="020B0502040204020203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BBC1BCF-2A8E-4460-BB4A-C321B0AA2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49" y="242313"/>
            <a:ext cx="1221793" cy="1400417"/>
          </a:xfrm>
          <a:prstGeom prst="rect">
            <a:avLst/>
          </a:prstGeom>
        </p:spPr>
      </p:pic>
      <p:sp>
        <p:nvSpPr>
          <p:cNvPr id="7" name="Google Shape;62;p13">
            <a:extLst>
              <a:ext uri="{FF2B5EF4-FFF2-40B4-BE49-F238E27FC236}">
                <a16:creationId xmlns:a16="http://schemas.microsoft.com/office/drawing/2014/main" xmlns="" id="{7C91F78E-684D-43F7-AF53-261F40BE0C9D}"/>
              </a:ext>
            </a:extLst>
          </p:cNvPr>
          <p:cNvSpPr txBox="1">
            <a:spLocks/>
          </p:cNvSpPr>
          <p:nvPr/>
        </p:nvSpPr>
        <p:spPr>
          <a:xfrm>
            <a:off x="2200928" y="4597811"/>
            <a:ext cx="5209954" cy="55821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s-ES" sz="1200" b="1" dirty="0">
                <a:solidFill>
                  <a:srgbClr val="002060"/>
                </a:solidFill>
                <a:latin typeface="Microsoft PhagsPa" panose="020B0502040204020203" pitchFamily="34" charset="0"/>
              </a:rPr>
              <a:t>Convivencia Escolar</a:t>
            </a:r>
          </a:p>
          <a:p>
            <a:r>
              <a:rPr lang="es-ES" sz="1200" b="1" dirty="0">
                <a:solidFill>
                  <a:srgbClr val="002060"/>
                </a:solidFill>
                <a:latin typeface="Microsoft PhagsPa" panose="020B0502040204020203" pitchFamily="34" charset="0"/>
              </a:rPr>
              <a:t>Marzo 2021.-</a:t>
            </a:r>
          </a:p>
        </p:txBody>
      </p:sp>
      <p:sp>
        <p:nvSpPr>
          <p:cNvPr id="8" name="Google Shape;62;p13">
            <a:extLst>
              <a:ext uri="{FF2B5EF4-FFF2-40B4-BE49-F238E27FC236}">
                <a16:creationId xmlns:a16="http://schemas.microsoft.com/office/drawing/2014/main" xmlns="" id="{38B345D8-5115-45F5-B8D1-A1B63721FF74}"/>
              </a:ext>
            </a:extLst>
          </p:cNvPr>
          <p:cNvSpPr txBox="1">
            <a:spLocks/>
          </p:cNvSpPr>
          <p:nvPr/>
        </p:nvSpPr>
        <p:spPr>
          <a:xfrm>
            <a:off x="6592175" y="0"/>
            <a:ext cx="2551825" cy="55821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ExtraBold"/>
              <a:buNone/>
              <a:defRPr sz="3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r>
              <a:rPr lang="es-ES" sz="1200" b="1" dirty="0">
                <a:solidFill>
                  <a:srgbClr val="002060"/>
                </a:solidFill>
                <a:latin typeface="Microsoft PhagsPa" panose="020B0502040204020203" pitchFamily="34" charset="0"/>
              </a:rPr>
              <a:t>Diagnóstico Socioemocional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10</a:t>
            </a:fld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3532611" y="826172"/>
            <a:ext cx="561138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ts val="1600"/>
            </a:pPr>
            <a:r>
              <a:rPr lang="es-CL" sz="3200" dirty="0">
                <a:solidFill>
                  <a:srgbClr val="7030A0"/>
                </a:solidFill>
                <a:latin typeface="Bahnschrift" panose="020B0502040204020203" pitchFamily="34" charset="0"/>
              </a:rPr>
              <a:t>¿Qué le pasaba a la Chinchilla en el cuento? </a:t>
            </a:r>
            <a:endParaRPr lang="es-CL" sz="3200" dirty="0" smtClean="0">
              <a:solidFill>
                <a:srgbClr val="7030A0"/>
              </a:solidFill>
              <a:latin typeface="Bahnschrift" panose="020B0502040204020203" pitchFamily="34" charset="0"/>
            </a:endParaRPr>
          </a:p>
          <a:p>
            <a:pPr lvl="0" algn="just">
              <a:buSzPts val="1600"/>
            </a:pPr>
            <a:endParaRPr lang="es-CL" sz="3200" dirty="0">
              <a:solidFill>
                <a:srgbClr val="7030A0"/>
              </a:solidFill>
              <a:latin typeface="Bahnschrift" panose="020B0502040204020203" pitchFamily="34" charset="0"/>
            </a:endParaRPr>
          </a:p>
          <a:p>
            <a:pPr lvl="0" algn="just">
              <a:buSzPts val="1600"/>
            </a:pPr>
            <a:r>
              <a:rPr lang="es-CL" sz="32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¿</a:t>
            </a:r>
            <a:r>
              <a:rPr lang="es-CL" sz="3200" dirty="0">
                <a:solidFill>
                  <a:srgbClr val="7030A0"/>
                </a:solidFill>
                <a:latin typeface="Bahnschrift" panose="020B0502040204020203" pitchFamily="34" charset="0"/>
              </a:rPr>
              <a:t>Cómo te diste cuenta de eso? </a:t>
            </a:r>
          </a:p>
        </p:txBody>
      </p:sp>
      <p:sp>
        <p:nvSpPr>
          <p:cNvPr id="3" name="Elipse 2">
            <a:hlinkClick r:id="rId2" action="ppaction://hlinksldjump"/>
          </p:cNvPr>
          <p:cNvSpPr/>
          <p:nvPr/>
        </p:nvSpPr>
        <p:spPr>
          <a:xfrm>
            <a:off x="7880944" y="4638873"/>
            <a:ext cx="960950" cy="504577"/>
          </a:xfrm>
          <a:prstGeom prst="ellipse">
            <a:avLst/>
          </a:prstGeom>
          <a:solidFill>
            <a:srgbClr val="E92B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CuadroTexto 3"/>
          <p:cNvSpPr txBox="1"/>
          <p:nvPr/>
        </p:nvSpPr>
        <p:spPr>
          <a:xfrm>
            <a:off x="3532611" y="475094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E92BB7"/>
                </a:solidFill>
              </a:rPr>
              <a:t>Hacer </a:t>
            </a:r>
            <a:r>
              <a:rPr lang="es-CL" b="1" dirty="0" err="1" smtClean="0">
                <a:solidFill>
                  <a:srgbClr val="E92BB7"/>
                </a:solidFill>
              </a:rPr>
              <a:t>click</a:t>
            </a:r>
            <a:r>
              <a:rPr lang="es-CL" b="1" dirty="0" smtClean="0">
                <a:solidFill>
                  <a:srgbClr val="E92BB7"/>
                </a:solidFill>
              </a:rPr>
              <a:t> en el círculo para volver a preguntas</a:t>
            </a:r>
            <a:endParaRPr lang="es-CL" b="1" dirty="0">
              <a:solidFill>
                <a:srgbClr val="E92BB7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61" y="907822"/>
            <a:ext cx="2526113" cy="332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2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81" y="894665"/>
            <a:ext cx="2434015" cy="3344635"/>
          </a:xfrm>
          <a:prstGeom prst="rect">
            <a:avLst/>
          </a:prstGeom>
        </p:spPr>
      </p:pic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11</a:t>
            </a:fld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3387550" y="2037395"/>
            <a:ext cx="55130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000"/>
              </a:spcBef>
              <a:buSzPts val="1600"/>
            </a:pPr>
            <a:r>
              <a:rPr lang="es-CL" sz="3200" dirty="0">
                <a:solidFill>
                  <a:srgbClr val="7030A0"/>
                </a:solidFill>
                <a:latin typeface="Bahnschrift" panose="020B0502040204020203" pitchFamily="34" charset="0"/>
              </a:rPr>
              <a:t>¿Qué hizo Lila en el cuento?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532611" y="475094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E92BB7"/>
                </a:solidFill>
              </a:rPr>
              <a:t>Hacer </a:t>
            </a:r>
            <a:r>
              <a:rPr lang="es-CL" b="1" dirty="0" err="1" smtClean="0">
                <a:solidFill>
                  <a:srgbClr val="E92BB7"/>
                </a:solidFill>
              </a:rPr>
              <a:t>click</a:t>
            </a:r>
            <a:r>
              <a:rPr lang="es-CL" b="1" dirty="0" smtClean="0">
                <a:solidFill>
                  <a:srgbClr val="E92BB7"/>
                </a:solidFill>
              </a:rPr>
              <a:t> en el círculo para volver a preguntas</a:t>
            </a:r>
            <a:endParaRPr lang="es-CL" b="1" dirty="0">
              <a:solidFill>
                <a:srgbClr val="E92BB7"/>
              </a:solidFill>
            </a:endParaRPr>
          </a:p>
        </p:txBody>
      </p:sp>
      <p:sp>
        <p:nvSpPr>
          <p:cNvPr id="8" name="Elipse 7">
            <a:hlinkClick r:id="rId3" action="ppaction://hlinksldjump"/>
          </p:cNvPr>
          <p:cNvSpPr/>
          <p:nvPr/>
        </p:nvSpPr>
        <p:spPr>
          <a:xfrm>
            <a:off x="7880944" y="4638873"/>
            <a:ext cx="960950" cy="504577"/>
          </a:xfrm>
          <a:prstGeom prst="ellipse">
            <a:avLst/>
          </a:prstGeom>
          <a:solidFill>
            <a:srgbClr val="E92B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64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12</a:t>
            </a:fld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3473198" y="1587129"/>
            <a:ext cx="4852610" cy="1205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000"/>
              </a:spcBef>
              <a:buSzPts val="1600"/>
            </a:pPr>
            <a:r>
              <a:rPr lang="es-CL" sz="3200" dirty="0">
                <a:solidFill>
                  <a:srgbClr val="7030A0"/>
                </a:solidFill>
                <a:latin typeface="Bahnschrift" panose="020B0502040204020203" pitchFamily="34" charset="0"/>
              </a:rPr>
              <a:t>¿Por qué Lila y su mamá </a:t>
            </a:r>
            <a:endParaRPr lang="es-CL" sz="3200" dirty="0" smtClean="0">
              <a:solidFill>
                <a:srgbClr val="7030A0"/>
              </a:solidFill>
              <a:latin typeface="Bahnschrift" panose="020B0502040204020203" pitchFamily="34" charset="0"/>
            </a:endParaRPr>
          </a:p>
          <a:p>
            <a:pPr lvl="0" algn="ctr">
              <a:spcBef>
                <a:spcPts val="1000"/>
              </a:spcBef>
              <a:buSzPts val="1600"/>
            </a:pPr>
            <a:r>
              <a:rPr lang="es-CL" sz="32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prepararon </a:t>
            </a:r>
            <a:r>
              <a:rPr lang="es-CL" sz="3200" dirty="0">
                <a:solidFill>
                  <a:srgbClr val="7030A0"/>
                </a:solidFill>
                <a:latin typeface="Bahnschrift" panose="020B0502040204020203" pitchFamily="34" charset="0"/>
              </a:rPr>
              <a:t>un pastel?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532611" y="475094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E92BB7"/>
                </a:solidFill>
              </a:rPr>
              <a:t>Hacer </a:t>
            </a:r>
            <a:r>
              <a:rPr lang="es-CL" b="1" dirty="0" err="1" smtClean="0">
                <a:solidFill>
                  <a:srgbClr val="E92BB7"/>
                </a:solidFill>
              </a:rPr>
              <a:t>click</a:t>
            </a:r>
            <a:r>
              <a:rPr lang="es-CL" b="1" dirty="0" smtClean="0">
                <a:solidFill>
                  <a:srgbClr val="E92BB7"/>
                </a:solidFill>
              </a:rPr>
              <a:t> en el círculo para volver a preguntas</a:t>
            </a:r>
            <a:endParaRPr lang="es-CL" b="1" dirty="0">
              <a:solidFill>
                <a:srgbClr val="E92BB7"/>
              </a:solidFill>
            </a:endParaRPr>
          </a:p>
        </p:txBody>
      </p:sp>
      <p:sp>
        <p:nvSpPr>
          <p:cNvPr id="8" name="Elipse 7">
            <a:hlinkClick r:id="rId2" action="ppaction://hlinksldjump"/>
          </p:cNvPr>
          <p:cNvSpPr/>
          <p:nvPr/>
        </p:nvSpPr>
        <p:spPr>
          <a:xfrm>
            <a:off x="7880944" y="4638873"/>
            <a:ext cx="960950" cy="504577"/>
          </a:xfrm>
          <a:prstGeom prst="ellipse">
            <a:avLst/>
          </a:prstGeom>
          <a:solidFill>
            <a:srgbClr val="E92B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81" y="874930"/>
            <a:ext cx="2434015" cy="340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3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13</a:t>
            </a:fld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3400583" y="1745120"/>
            <a:ext cx="53543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3200" dirty="0">
                <a:solidFill>
                  <a:srgbClr val="7030A0"/>
                </a:solidFill>
                <a:latin typeface="Bahnschrift" panose="020B0502040204020203" pitchFamily="34" charset="0"/>
              </a:rPr>
              <a:t>¿Qué aprendió la Chinchilla </a:t>
            </a:r>
            <a:endParaRPr lang="es-MX" sz="3200" dirty="0" smtClean="0">
              <a:solidFill>
                <a:srgbClr val="7030A0"/>
              </a:solidFill>
              <a:latin typeface="Bahnschrift" panose="020B0502040204020203" pitchFamily="34" charset="0"/>
            </a:endParaRPr>
          </a:p>
          <a:p>
            <a:pPr algn="ctr"/>
            <a:r>
              <a:rPr lang="es-MX" sz="32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al </a:t>
            </a:r>
            <a:r>
              <a:rPr lang="es-MX" sz="3200" dirty="0">
                <a:solidFill>
                  <a:srgbClr val="7030A0"/>
                </a:solidFill>
                <a:latin typeface="Bahnschrift" panose="020B0502040204020203" pitchFamily="34" charset="0"/>
              </a:rPr>
              <a:t>término de la historia? </a:t>
            </a:r>
            <a:endParaRPr lang="es-CL" sz="3200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532611" y="475094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E92BB7"/>
                </a:solidFill>
              </a:rPr>
              <a:t>Hacer </a:t>
            </a:r>
            <a:r>
              <a:rPr lang="es-CL" b="1" dirty="0" err="1" smtClean="0">
                <a:solidFill>
                  <a:srgbClr val="E92BB7"/>
                </a:solidFill>
              </a:rPr>
              <a:t>click</a:t>
            </a:r>
            <a:r>
              <a:rPr lang="es-CL" b="1" dirty="0" smtClean="0">
                <a:solidFill>
                  <a:srgbClr val="E92BB7"/>
                </a:solidFill>
              </a:rPr>
              <a:t> en el círculo para volver a preguntas</a:t>
            </a:r>
            <a:endParaRPr lang="es-CL" b="1" dirty="0">
              <a:solidFill>
                <a:srgbClr val="E92BB7"/>
              </a:solidFill>
            </a:endParaRPr>
          </a:p>
        </p:txBody>
      </p:sp>
      <p:sp>
        <p:nvSpPr>
          <p:cNvPr id="8" name="Elipse 7">
            <a:hlinkClick r:id="rId2" action="ppaction://hlinksldjump"/>
          </p:cNvPr>
          <p:cNvSpPr/>
          <p:nvPr/>
        </p:nvSpPr>
        <p:spPr>
          <a:xfrm>
            <a:off x="7880944" y="4638873"/>
            <a:ext cx="960950" cy="504577"/>
          </a:xfrm>
          <a:prstGeom prst="ellipse">
            <a:avLst/>
          </a:prstGeom>
          <a:solidFill>
            <a:srgbClr val="E92B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15" y="881085"/>
            <a:ext cx="2523963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8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14</a:t>
            </a:fld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3908584" y="147352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ts val="1000"/>
              </a:spcBef>
              <a:buSzPts val="1600"/>
            </a:pPr>
            <a:r>
              <a:rPr lang="es-CL" sz="3200" dirty="0">
                <a:solidFill>
                  <a:srgbClr val="7030A0"/>
                </a:solidFill>
                <a:latin typeface="Bahnschrift" panose="020B0502040204020203" pitchFamily="34" charset="0"/>
              </a:rPr>
              <a:t> ¿Cómo te sentiste al escuchar/observar este cuento?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532611" y="475094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E92BB7"/>
                </a:solidFill>
              </a:rPr>
              <a:t>Hacer </a:t>
            </a:r>
            <a:r>
              <a:rPr lang="es-CL" b="1" dirty="0" err="1" smtClean="0">
                <a:solidFill>
                  <a:srgbClr val="E92BB7"/>
                </a:solidFill>
              </a:rPr>
              <a:t>click</a:t>
            </a:r>
            <a:r>
              <a:rPr lang="es-CL" b="1" dirty="0" smtClean="0">
                <a:solidFill>
                  <a:srgbClr val="E92BB7"/>
                </a:solidFill>
              </a:rPr>
              <a:t> en el círculo para volver a preguntas</a:t>
            </a:r>
            <a:endParaRPr lang="es-CL" b="1" dirty="0">
              <a:solidFill>
                <a:srgbClr val="E92BB7"/>
              </a:solidFill>
            </a:endParaRPr>
          </a:p>
        </p:txBody>
      </p:sp>
      <p:sp>
        <p:nvSpPr>
          <p:cNvPr id="8" name="Elipse 7">
            <a:hlinkClick r:id="rId2" action="ppaction://hlinksldjump"/>
          </p:cNvPr>
          <p:cNvSpPr/>
          <p:nvPr/>
        </p:nvSpPr>
        <p:spPr>
          <a:xfrm>
            <a:off x="7880944" y="4638873"/>
            <a:ext cx="960950" cy="504577"/>
          </a:xfrm>
          <a:prstGeom prst="ellipse">
            <a:avLst/>
          </a:prstGeom>
          <a:solidFill>
            <a:srgbClr val="E92B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81" y="907822"/>
            <a:ext cx="2460327" cy="335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4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15</a:t>
            </a:fld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3735119" y="1507662"/>
            <a:ext cx="4948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dirty="0">
                <a:solidFill>
                  <a:srgbClr val="7030A0"/>
                </a:solidFill>
                <a:latin typeface="Bahnschrift" panose="020B0502040204020203" pitchFamily="34" charset="0"/>
              </a:rPr>
              <a:t>¿Te </a:t>
            </a:r>
            <a:r>
              <a:rPr lang="es-MX" sz="32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haz </a:t>
            </a:r>
            <a:r>
              <a:rPr lang="es-MX" sz="3200" dirty="0">
                <a:solidFill>
                  <a:srgbClr val="7030A0"/>
                </a:solidFill>
                <a:latin typeface="Bahnschrift" panose="020B0502040204020203" pitchFamily="34" charset="0"/>
              </a:rPr>
              <a:t>sentido alguna vez como se sentía la Chinchilla? ¿Cuándo? </a:t>
            </a:r>
            <a:endParaRPr lang="es-CL" sz="3200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Elipse 6">
            <a:hlinkClick r:id="rId2" action="ppaction://hlinksldjump"/>
          </p:cNvPr>
          <p:cNvSpPr/>
          <p:nvPr/>
        </p:nvSpPr>
        <p:spPr>
          <a:xfrm>
            <a:off x="7880944" y="4638873"/>
            <a:ext cx="960950" cy="504577"/>
          </a:xfrm>
          <a:prstGeom prst="ellipse">
            <a:avLst/>
          </a:prstGeom>
          <a:solidFill>
            <a:srgbClr val="E92B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/>
          <p:cNvSpPr txBox="1"/>
          <p:nvPr/>
        </p:nvSpPr>
        <p:spPr>
          <a:xfrm>
            <a:off x="3532611" y="475094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E92BB7"/>
                </a:solidFill>
              </a:rPr>
              <a:t>Hacer </a:t>
            </a:r>
            <a:r>
              <a:rPr lang="es-CL" b="1" dirty="0" err="1" smtClean="0">
                <a:solidFill>
                  <a:srgbClr val="E92BB7"/>
                </a:solidFill>
              </a:rPr>
              <a:t>click</a:t>
            </a:r>
            <a:r>
              <a:rPr lang="es-CL" b="1" dirty="0" smtClean="0">
                <a:solidFill>
                  <a:srgbClr val="E92BB7"/>
                </a:solidFill>
              </a:rPr>
              <a:t> en el círculo para volver a preguntas</a:t>
            </a:r>
            <a:endParaRPr lang="es-CL" b="1" dirty="0">
              <a:solidFill>
                <a:srgbClr val="E92BB7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20" y="900820"/>
            <a:ext cx="2523963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16</a:t>
            </a:fld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3400406" y="1635570"/>
            <a:ext cx="5011308" cy="1205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1000"/>
              </a:spcBef>
              <a:buSzPts val="1600"/>
            </a:pPr>
            <a:r>
              <a:rPr lang="es-CL" sz="3200" dirty="0">
                <a:solidFill>
                  <a:srgbClr val="7030A0"/>
                </a:solidFill>
                <a:latin typeface="Bahnschrift" panose="020B0502040204020203" pitchFamily="34" charset="0"/>
              </a:rPr>
              <a:t>¿Cómo te das cuenta que </a:t>
            </a:r>
            <a:endParaRPr lang="es-CL" sz="3200" dirty="0" smtClean="0">
              <a:solidFill>
                <a:srgbClr val="7030A0"/>
              </a:solidFill>
              <a:latin typeface="Bahnschrift" panose="020B0502040204020203" pitchFamily="34" charset="0"/>
            </a:endParaRPr>
          </a:p>
          <a:p>
            <a:pPr lvl="0" algn="ctr">
              <a:spcBef>
                <a:spcPts val="1000"/>
              </a:spcBef>
              <a:buSzPts val="1600"/>
            </a:pPr>
            <a:r>
              <a:rPr lang="es-CL" sz="32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te </a:t>
            </a:r>
            <a:r>
              <a:rPr lang="es-CL" sz="3200" dirty="0">
                <a:solidFill>
                  <a:srgbClr val="7030A0"/>
                </a:solidFill>
                <a:latin typeface="Bahnschrift" panose="020B0502040204020203" pitchFamily="34" charset="0"/>
              </a:rPr>
              <a:t>sientes así?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3532611" y="475094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E92BB7"/>
                </a:solidFill>
              </a:rPr>
              <a:t>Hacer </a:t>
            </a:r>
            <a:r>
              <a:rPr lang="es-CL" b="1" dirty="0" err="1" smtClean="0">
                <a:solidFill>
                  <a:srgbClr val="E92BB7"/>
                </a:solidFill>
              </a:rPr>
              <a:t>click</a:t>
            </a:r>
            <a:r>
              <a:rPr lang="es-CL" b="1" dirty="0" smtClean="0">
                <a:solidFill>
                  <a:srgbClr val="E92BB7"/>
                </a:solidFill>
              </a:rPr>
              <a:t> en el círculo para volver a preguntas</a:t>
            </a:r>
            <a:endParaRPr lang="es-CL" b="1" dirty="0">
              <a:solidFill>
                <a:srgbClr val="E92BB7"/>
              </a:solidFill>
            </a:endParaRPr>
          </a:p>
        </p:txBody>
      </p:sp>
      <p:sp>
        <p:nvSpPr>
          <p:cNvPr id="8" name="Elipse 7">
            <a:hlinkClick r:id="rId2" action="ppaction://hlinksldjump"/>
          </p:cNvPr>
          <p:cNvSpPr/>
          <p:nvPr/>
        </p:nvSpPr>
        <p:spPr>
          <a:xfrm>
            <a:off x="7880944" y="4638873"/>
            <a:ext cx="960950" cy="504577"/>
          </a:xfrm>
          <a:prstGeom prst="ellipse">
            <a:avLst/>
          </a:prstGeom>
          <a:solidFill>
            <a:srgbClr val="E92B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61" y="903299"/>
            <a:ext cx="2427436" cy="331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</a:schemeClr>
            </a:gs>
            <a:gs pos="100000">
              <a:srgbClr val="B8DF32"/>
            </a:gs>
          </a:gsLst>
          <a:lin ang="54007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17</a:t>
            </a:fld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3203293" y="1613765"/>
            <a:ext cx="5210081" cy="12054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1000"/>
              </a:spcBef>
              <a:buSzPts val="1600"/>
            </a:pPr>
            <a:r>
              <a:rPr lang="es-CL" sz="3200" dirty="0">
                <a:solidFill>
                  <a:srgbClr val="7030A0"/>
                </a:solidFill>
                <a:latin typeface="Bahnschrift" panose="020B0502040204020203" pitchFamily="34" charset="0"/>
              </a:rPr>
              <a:t>¿Qué puedes hacer cuando </a:t>
            </a:r>
            <a:endParaRPr lang="es-CL" sz="3200" dirty="0" smtClean="0">
              <a:solidFill>
                <a:srgbClr val="7030A0"/>
              </a:solidFill>
              <a:latin typeface="Bahnschrift" panose="020B0502040204020203" pitchFamily="34" charset="0"/>
            </a:endParaRPr>
          </a:p>
          <a:p>
            <a:pPr lvl="0" algn="ctr">
              <a:spcBef>
                <a:spcPts val="1000"/>
              </a:spcBef>
              <a:buSzPts val="1600"/>
            </a:pPr>
            <a:r>
              <a:rPr lang="es-CL" sz="32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tienes </a:t>
            </a:r>
            <a:r>
              <a:rPr lang="es-CL" sz="3200" dirty="0">
                <a:solidFill>
                  <a:srgbClr val="7030A0"/>
                </a:solidFill>
                <a:latin typeface="Bahnschrift" panose="020B0502040204020203" pitchFamily="34" charset="0"/>
              </a:rPr>
              <a:t>pena y/o lloras?</a:t>
            </a:r>
          </a:p>
        </p:txBody>
      </p:sp>
      <p:sp>
        <p:nvSpPr>
          <p:cNvPr id="4" name="Elipse 3">
            <a:hlinkClick r:id="rId2" action="ppaction://hlinksldjump"/>
          </p:cNvPr>
          <p:cNvSpPr/>
          <p:nvPr/>
        </p:nvSpPr>
        <p:spPr>
          <a:xfrm>
            <a:off x="7880944" y="4638873"/>
            <a:ext cx="960950" cy="504577"/>
          </a:xfrm>
          <a:prstGeom prst="ellipse">
            <a:avLst/>
          </a:prstGeom>
          <a:solidFill>
            <a:srgbClr val="E92B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/>
          <p:cNvSpPr txBox="1"/>
          <p:nvPr/>
        </p:nvSpPr>
        <p:spPr>
          <a:xfrm>
            <a:off x="3532611" y="4750940"/>
            <a:ext cx="4360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E92BB7"/>
                </a:solidFill>
              </a:rPr>
              <a:t>Hacer </a:t>
            </a:r>
            <a:r>
              <a:rPr lang="es-CL" b="1" dirty="0" err="1" smtClean="0">
                <a:solidFill>
                  <a:srgbClr val="E92BB7"/>
                </a:solidFill>
              </a:rPr>
              <a:t>click</a:t>
            </a:r>
            <a:r>
              <a:rPr lang="es-CL" b="1" dirty="0" smtClean="0">
                <a:solidFill>
                  <a:srgbClr val="E92BB7"/>
                </a:solidFill>
              </a:rPr>
              <a:t> en el círculo para volver a preguntas</a:t>
            </a:r>
            <a:endParaRPr lang="es-CL" b="1" dirty="0">
              <a:solidFill>
                <a:srgbClr val="E92BB7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46" y="914399"/>
            <a:ext cx="2440593" cy="332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6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 smtClean="0"/>
              <a:t>18</a:t>
            </a:fld>
            <a:endParaRPr lang="es-CL"/>
          </a:p>
        </p:txBody>
      </p:sp>
      <p:pic>
        <p:nvPicPr>
          <p:cNvPr id="1026" name="Picture 2" descr="Niños Plantillas y fondos de PowerPoint, Temas de diapositivas de Google -  SmileTemplate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443962" y="1"/>
            <a:ext cx="6256076" cy="146698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 smtClean="0"/>
              <a:t>Los esperamos para la próxima!!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2997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envenidos | Decorar salones de clases, Decoración preescolar, Cuaderno de  lectoescritur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3" y1="5972" x2="96852" y2="8611"/>
                        <a14:foregroundMark x1="1852" y1="13194" x2="10093" y2="57917"/>
                        <a14:foregroundMark x1="3519" y1="25000" x2="97037" y2="13889"/>
                        <a14:foregroundMark x1="53056" y1="3889" x2="99167" y2="2361"/>
                        <a14:foregroundMark x1="73704" y1="12222" x2="78981" y2="49583"/>
                        <a14:foregroundMark x1="88796" y1="15417" x2="96019" y2="68611"/>
                        <a14:foregroundMark x1="71574" y1="45000" x2="72222" y2="55278"/>
                        <a14:foregroundMark x1="98056" y1="70972" x2="98611" y2="97222"/>
                        <a14:foregroundMark x1="22407" y1="80694" x2="29630" y2="82500"/>
                        <a14:foregroundMark x1="2130" y1="40139" x2="4907" y2="98611"/>
                        <a14:foregroundMark x1="9074" y1="87778" x2="18333" y2="90417"/>
                        <a14:foregroundMark x1="14259" y1="87222" x2="16204" y2="86806"/>
                        <a14:foregroundMark x1="14352" y1="90694" x2="17130" y2="91528"/>
                        <a14:foregroundMark x1="16296" y1="85833" x2="16111" y2="90972"/>
                        <a14:foregroundMark x1="8056" y1="96944" x2="94259" y2="85000"/>
                        <a14:foregroundMark x1="64630" y1="94028" x2="96111" y2="94167"/>
                        <a14:foregroundMark x1="14630" y1="57222" x2="18333" y2="72222"/>
                        <a14:backgroundMark x1="43889" y1="51528" x2="60833" y2="51528"/>
                        <a14:backgroundMark x1="54815" y1="49861" x2="54815" y2="49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774" y="-84843"/>
            <a:ext cx="9277773" cy="5212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18" y="2418738"/>
            <a:ext cx="318533" cy="3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64299" y="923864"/>
            <a:ext cx="4745082" cy="733897"/>
          </a:xfrm>
        </p:spPr>
        <p:txBody>
          <a:bodyPr/>
          <a:lstStyle/>
          <a:p>
            <a:r>
              <a:rPr lang="es-CL" b="1" dirty="0" smtClean="0"/>
              <a:t>Objetivo</a:t>
            </a:r>
            <a:endParaRPr lang="es-CL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53750" y="1886183"/>
            <a:ext cx="4501680" cy="1442496"/>
          </a:xfrm>
        </p:spPr>
        <p:txBody>
          <a:bodyPr/>
          <a:lstStyle/>
          <a:p>
            <a:r>
              <a:rPr lang="es-CL" sz="2000" b="1" dirty="0" smtClean="0"/>
              <a:t>Reconocer las emociones que </a:t>
            </a:r>
            <a:r>
              <a:rPr lang="es-CL" sz="2000" b="1" dirty="0" smtClean="0"/>
              <a:t>haz </a:t>
            </a:r>
            <a:r>
              <a:rPr lang="es-CL" sz="2000" b="1" dirty="0" smtClean="0"/>
              <a:t>percibido en el periodo de pandemia.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17396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99459" y="960450"/>
            <a:ext cx="4758238" cy="690734"/>
          </a:xfrm>
        </p:spPr>
        <p:txBody>
          <a:bodyPr/>
          <a:lstStyle/>
          <a:p>
            <a:r>
              <a:rPr lang="es-CL" b="1" dirty="0" smtClean="0"/>
              <a:t>Instrucciones </a:t>
            </a:r>
            <a:br>
              <a:rPr lang="es-CL" b="1" dirty="0" smtClean="0"/>
            </a:br>
            <a:endParaRPr lang="es-CL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019574" y="1651184"/>
            <a:ext cx="51969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>
                <a:solidFill>
                  <a:schemeClr val="bg1"/>
                </a:solidFill>
              </a:rPr>
              <a:t>-Poner atención </a:t>
            </a:r>
            <a:r>
              <a:rPr lang="es-CL" sz="2000" dirty="0" smtClean="0">
                <a:solidFill>
                  <a:schemeClr val="bg1"/>
                </a:solidFill>
              </a:rPr>
              <a:t>a este hermoso cuento.</a:t>
            </a:r>
            <a:endParaRPr lang="es-CL" sz="2000" dirty="0" smtClean="0">
              <a:solidFill>
                <a:schemeClr val="bg1"/>
              </a:solidFill>
            </a:endParaRPr>
          </a:p>
          <a:p>
            <a:endParaRPr lang="es-CL" sz="2000" dirty="0" smtClean="0">
              <a:solidFill>
                <a:schemeClr val="bg1"/>
              </a:solidFill>
            </a:endParaRPr>
          </a:p>
          <a:p>
            <a:r>
              <a:rPr lang="es-CL" sz="2000" dirty="0" smtClean="0">
                <a:solidFill>
                  <a:schemeClr val="bg1"/>
                </a:solidFill>
              </a:rPr>
              <a:t>-Responder las preguntas referente al cuento.</a:t>
            </a:r>
          </a:p>
          <a:p>
            <a:endParaRPr lang="es-CL" sz="2000" dirty="0" smtClean="0">
              <a:solidFill>
                <a:schemeClr val="bg1"/>
              </a:solidFill>
            </a:endParaRPr>
          </a:p>
          <a:p>
            <a:r>
              <a:rPr lang="es-CL" sz="2000" dirty="0" smtClean="0">
                <a:solidFill>
                  <a:schemeClr val="bg1"/>
                </a:solidFill>
              </a:rPr>
              <a:t>-Participar en los juegos de preguntas.</a:t>
            </a:r>
            <a:endParaRPr lang="es-CL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74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1E7F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4167963" y="369391"/>
            <a:ext cx="4465673" cy="354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dirty="0">
                <a:solidFill>
                  <a:srgbClr val="FF0066"/>
                </a:solidFill>
              </a:rPr>
              <a:t>HOY CONOCEREMOS A UNA AMIGA MUY ESPECIAL, QUE NOS ENSEÑARA SOBRE LAS EMOCIONES.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2000" b="1" dirty="0">
              <a:solidFill>
                <a:srgbClr val="FF0066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dirty="0">
                <a:solidFill>
                  <a:srgbClr val="FF0066"/>
                </a:solidFill>
              </a:rPr>
              <a:t>¡ PONGAN MUCHA ATENCIÓN A LA HISTORIA DE LILA!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2000" b="1" dirty="0">
              <a:solidFill>
                <a:srgbClr val="FF0066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 dirty="0">
                <a:solidFill>
                  <a:srgbClr val="FF0066"/>
                </a:solidFill>
              </a:rPr>
              <a:t>Al final del video jugaremos a responder juntos divertidas preguntas</a:t>
            </a:r>
            <a:r>
              <a:rPr lang="es-ES" sz="1200" b="1" dirty="0">
                <a:solidFill>
                  <a:srgbClr val="FF0066"/>
                </a:solidFill>
              </a:rPr>
              <a:t>. </a:t>
            </a:r>
            <a:endParaRPr dirty="0">
              <a:solidFill>
                <a:srgbClr val="FF0066"/>
              </a:solidFill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1794AD5-E1D8-42DD-AFD6-2CB63CF26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72" t="27689" r="33489" b="26190"/>
          <a:stretch/>
        </p:blipFill>
        <p:spPr>
          <a:xfrm>
            <a:off x="449405" y="839452"/>
            <a:ext cx="2496996" cy="340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46E180"/>
            </a:gs>
            <a:gs pos="100000">
              <a:srgbClr val="B8DF32"/>
            </a:gs>
          </a:gsLst>
          <a:lin ang="5400012" scaled="0"/>
        </a:gra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y2mate.com - El juego de Lila_1080p">
            <a:hlinkClick r:id="" action="ppaction://media"/>
            <a:extLst>
              <a:ext uri="{FF2B5EF4-FFF2-40B4-BE49-F238E27FC236}">
                <a16:creationId xmlns:a16="http://schemas.microsoft.com/office/drawing/2014/main" xmlns="" id="{BC39B88A-8BCA-4A44-BF9C-8E73B471B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6" name="Google Shape;84;p16"/>
          <p:cNvSpPr txBox="1">
            <a:spLocks/>
          </p:cNvSpPr>
          <p:nvPr/>
        </p:nvSpPr>
        <p:spPr>
          <a:xfrm>
            <a:off x="578193" y="1811950"/>
            <a:ext cx="2286928" cy="11598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CL" b="1" dirty="0" smtClean="0"/>
              <a:t>¿Qué emociones aparecen en el cuento?</a:t>
            </a:r>
            <a:endParaRPr lang="es-CL" b="1" dirty="0"/>
          </a:p>
        </p:txBody>
      </p:sp>
      <p:pic>
        <p:nvPicPr>
          <p:cNvPr id="7" name="Google Shape;174;p4" descr="emociones | Caras emoción, Caritas de emociones, Imagenes de emocione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0" b="94704" l="7790" r="93659">
                        <a14:foregroundMark x1="10326" y1="23676" x2="34058" y2="26791"/>
                        <a14:foregroundMark x1="69203" y1="26480" x2="92029" y2="27726"/>
                        <a14:foregroundMark x1="10326" y1="70093" x2="33514" y2="74455"/>
                        <a14:foregroundMark x1="21920" y1="55452" x2="21920" y2="55452"/>
                        <a14:foregroundMark x1="40761" y1="68536" x2="64130" y2="74455"/>
                        <a14:foregroundMark x1="81341" y1="57321" x2="83696" y2="92212"/>
                        <a14:foregroundMark x1="76087" y1="65732" x2="77355" y2="64174"/>
                      </a14:backgroundRemoval>
                    </a14:imgEffect>
                  </a14:imgLayer>
                </a14:imgProps>
              </a:ext>
            </a:extLst>
          </a:blip>
          <a:srcRect b="51044"/>
          <a:stretch/>
        </p:blipFill>
        <p:spPr>
          <a:xfrm>
            <a:off x="2823630" y="-101363"/>
            <a:ext cx="6546291" cy="19133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4;p16"/>
          <p:cNvSpPr txBox="1">
            <a:spLocks/>
          </p:cNvSpPr>
          <p:nvPr/>
        </p:nvSpPr>
        <p:spPr>
          <a:xfrm>
            <a:off x="3306154" y="1811950"/>
            <a:ext cx="1762912" cy="490983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endParaRPr lang="es-C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Google Shape;174;p4" descr="emociones | Caras emoción, Caritas de emociones, Imagenes de emocione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0" b="94704" l="7790" r="93659">
                        <a14:foregroundMark x1="10326" y1="23676" x2="34058" y2="26791"/>
                        <a14:foregroundMark x1="69203" y1="26480" x2="92029" y2="27726"/>
                        <a14:foregroundMark x1="10326" y1="70093" x2="33514" y2="74455"/>
                        <a14:foregroundMark x1="21920" y1="55452" x2="21920" y2="55452"/>
                        <a14:foregroundMark x1="40761" y1="68536" x2="64130" y2="74455"/>
                        <a14:foregroundMark x1="81341" y1="57321" x2="83696" y2="92212"/>
                        <a14:foregroundMark x1="76087" y1="65732" x2="77355" y2="64174"/>
                      </a14:backgroundRemoval>
                    </a14:imgEffect>
                  </a14:imgLayer>
                </a14:imgProps>
              </a:ext>
            </a:extLst>
          </a:blip>
          <a:srcRect t="53511"/>
          <a:stretch/>
        </p:blipFill>
        <p:spPr>
          <a:xfrm>
            <a:off x="2782138" y="2744318"/>
            <a:ext cx="6546291" cy="181689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84;p16"/>
          <p:cNvSpPr txBox="1">
            <a:spLocks/>
          </p:cNvSpPr>
          <p:nvPr/>
        </p:nvSpPr>
        <p:spPr>
          <a:xfrm>
            <a:off x="3510272" y="1767367"/>
            <a:ext cx="1558794" cy="669164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MX" sz="2000" b="1" dirty="0" smtClean="0">
                <a:solidFill>
                  <a:srgbClr val="00B050"/>
                </a:solidFill>
              </a:rPr>
              <a:t>Alegría</a:t>
            </a:r>
            <a:endParaRPr lang="es-CL" sz="2000" b="1" dirty="0">
              <a:solidFill>
                <a:srgbClr val="00B050"/>
              </a:solidFill>
            </a:endParaRPr>
          </a:p>
        </p:txBody>
      </p:sp>
      <p:sp>
        <p:nvSpPr>
          <p:cNvPr id="13" name="Google Shape;84;p16"/>
          <p:cNvSpPr txBox="1">
            <a:spLocks/>
          </p:cNvSpPr>
          <p:nvPr/>
        </p:nvSpPr>
        <p:spPr>
          <a:xfrm>
            <a:off x="5317378" y="1740584"/>
            <a:ext cx="1558794" cy="669164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MX" sz="2000" b="1" dirty="0" smtClean="0">
                <a:solidFill>
                  <a:srgbClr val="00B050"/>
                </a:solidFill>
              </a:rPr>
              <a:t>Sorpresa </a:t>
            </a:r>
            <a:endParaRPr lang="es-CL" sz="2000" b="1" dirty="0">
              <a:solidFill>
                <a:srgbClr val="00B050"/>
              </a:solidFill>
            </a:endParaRPr>
          </a:p>
        </p:txBody>
      </p:sp>
      <p:sp>
        <p:nvSpPr>
          <p:cNvPr id="14" name="Google Shape;84;p16"/>
          <p:cNvSpPr txBox="1">
            <a:spLocks/>
          </p:cNvSpPr>
          <p:nvPr/>
        </p:nvSpPr>
        <p:spPr>
          <a:xfrm>
            <a:off x="7283106" y="1767367"/>
            <a:ext cx="1558794" cy="669164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MX" sz="2000" b="1" dirty="0" smtClean="0">
                <a:solidFill>
                  <a:srgbClr val="00B050"/>
                </a:solidFill>
              </a:rPr>
              <a:t>Vergüenza</a:t>
            </a:r>
            <a:endParaRPr lang="es-CL" sz="2000" b="1" dirty="0">
              <a:solidFill>
                <a:srgbClr val="00B050"/>
              </a:solidFill>
            </a:endParaRPr>
          </a:p>
        </p:txBody>
      </p:sp>
      <p:sp>
        <p:nvSpPr>
          <p:cNvPr id="15" name="Google Shape;84;p16"/>
          <p:cNvSpPr txBox="1">
            <a:spLocks/>
          </p:cNvSpPr>
          <p:nvPr/>
        </p:nvSpPr>
        <p:spPr>
          <a:xfrm>
            <a:off x="3408213" y="4259606"/>
            <a:ext cx="1558794" cy="669164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MX" sz="2000" b="1" dirty="0" smtClean="0">
                <a:solidFill>
                  <a:srgbClr val="00B050"/>
                </a:solidFill>
              </a:rPr>
              <a:t>Culpa</a:t>
            </a:r>
            <a:endParaRPr lang="es-CL" sz="2000" b="1" dirty="0">
              <a:solidFill>
                <a:srgbClr val="00B050"/>
              </a:solidFill>
            </a:endParaRPr>
          </a:p>
        </p:txBody>
      </p:sp>
      <p:sp>
        <p:nvSpPr>
          <p:cNvPr id="16" name="Google Shape;84;p16"/>
          <p:cNvSpPr txBox="1">
            <a:spLocks/>
          </p:cNvSpPr>
          <p:nvPr/>
        </p:nvSpPr>
        <p:spPr>
          <a:xfrm>
            <a:off x="5427126" y="4259606"/>
            <a:ext cx="1558794" cy="669164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MX" sz="2000" b="1" dirty="0" smtClean="0">
                <a:solidFill>
                  <a:srgbClr val="00B050"/>
                </a:solidFill>
              </a:rPr>
              <a:t>Tristeza</a:t>
            </a:r>
            <a:endParaRPr lang="es-CL" sz="2000" b="1" dirty="0">
              <a:solidFill>
                <a:srgbClr val="00B050"/>
              </a:solidFill>
            </a:endParaRPr>
          </a:p>
        </p:txBody>
      </p:sp>
      <p:sp>
        <p:nvSpPr>
          <p:cNvPr id="17" name="Google Shape;84;p16"/>
          <p:cNvSpPr txBox="1">
            <a:spLocks/>
          </p:cNvSpPr>
          <p:nvPr/>
        </p:nvSpPr>
        <p:spPr>
          <a:xfrm>
            <a:off x="7377777" y="4277487"/>
            <a:ext cx="1558794" cy="669164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 ExtraBold"/>
              <a:buNone/>
              <a:defRPr sz="2600" b="0" i="0" u="none" strike="noStrike" cap="none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pPr algn="ctr"/>
            <a:r>
              <a:rPr lang="es-MX" sz="2000" b="1" dirty="0" smtClean="0">
                <a:solidFill>
                  <a:srgbClr val="00B050"/>
                </a:solidFill>
              </a:rPr>
              <a:t>Enojo </a:t>
            </a:r>
            <a:endParaRPr lang="es-CL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1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8700"/>
            </a:gs>
            <a:gs pos="100000">
              <a:srgbClr val="FFD900"/>
            </a:gs>
          </a:gsLst>
          <a:lin ang="5400012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2153678" y="2126241"/>
            <a:ext cx="4795762" cy="1944300"/>
          </a:xfrm>
        </p:spPr>
        <p:txBody>
          <a:bodyPr/>
          <a:lstStyle/>
          <a:p>
            <a:pPr marL="88900" indent="0">
              <a:buNone/>
            </a:pPr>
            <a:r>
              <a:rPr lang="es-MX" sz="5400" b="1" dirty="0">
                <a:solidFill>
                  <a:schemeClr val="bg1"/>
                </a:solidFill>
              </a:rPr>
              <a:t>¡</a:t>
            </a:r>
            <a:r>
              <a:rPr lang="es-MX" sz="5400" b="1" dirty="0" smtClean="0">
                <a:solidFill>
                  <a:schemeClr val="bg1"/>
                </a:solidFill>
              </a:rPr>
              <a:t>JUGUEMOS!</a:t>
            </a:r>
            <a:endParaRPr lang="es-CL" sz="5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62082" y="1506214"/>
            <a:ext cx="2652967" cy="50793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600" b="1" dirty="0" smtClean="0">
                <a:solidFill>
                  <a:schemeClr val="bg1"/>
                </a:solidFill>
              </a:rPr>
              <a:t>ESCOGE UN NÚMERO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" name="Elipse 1">
            <a:hlinkClick r:id="rId3" action="ppaction://hlinksldjump"/>
          </p:cNvPr>
          <p:cNvSpPr/>
          <p:nvPr/>
        </p:nvSpPr>
        <p:spPr>
          <a:xfrm>
            <a:off x="4096159" y="760127"/>
            <a:ext cx="1260389" cy="121096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Elipse 5">
            <a:hlinkClick r:id="rId4" action="ppaction://hlinksldjump"/>
          </p:cNvPr>
          <p:cNvSpPr/>
          <p:nvPr/>
        </p:nvSpPr>
        <p:spPr>
          <a:xfrm>
            <a:off x="7405820" y="760127"/>
            <a:ext cx="1260389" cy="12109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lipse 6">
            <a:hlinkClick r:id="rId5" action="ppaction://hlinksldjump"/>
          </p:cNvPr>
          <p:cNvSpPr/>
          <p:nvPr/>
        </p:nvSpPr>
        <p:spPr>
          <a:xfrm>
            <a:off x="7405819" y="3519029"/>
            <a:ext cx="1260389" cy="1210964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lipse 7">
            <a:hlinkClick r:id="rId6" action="ppaction://hlinksldjump"/>
          </p:cNvPr>
          <p:cNvSpPr/>
          <p:nvPr/>
        </p:nvSpPr>
        <p:spPr>
          <a:xfrm>
            <a:off x="4870443" y="2168595"/>
            <a:ext cx="1260389" cy="121096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lipse 9">
            <a:hlinkClick r:id="rId7" action="ppaction://hlinksldjump"/>
          </p:cNvPr>
          <p:cNvSpPr/>
          <p:nvPr/>
        </p:nvSpPr>
        <p:spPr>
          <a:xfrm>
            <a:off x="5737833" y="3538887"/>
            <a:ext cx="1260389" cy="121096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Elipse 10">
            <a:hlinkClick r:id="rId8" action="ppaction://hlinksldjump"/>
          </p:cNvPr>
          <p:cNvSpPr/>
          <p:nvPr/>
        </p:nvSpPr>
        <p:spPr>
          <a:xfrm>
            <a:off x="4025166" y="3538887"/>
            <a:ext cx="1260389" cy="1210964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6775624" y="2168595"/>
            <a:ext cx="1260389" cy="1210964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Elipse 12">
            <a:hlinkClick r:id="rId10" action="ppaction://hlinksldjump"/>
          </p:cNvPr>
          <p:cNvSpPr/>
          <p:nvPr/>
        </p:nvSpPr>
        <p:spPr>
          <a:xfrm>
            <a:off x="5737833" y="731107"/>
            <a:ext cx="1260389" cy="1210964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Google Shape;69;p14"/>
          <p:cNvSpPr txBox="1">
            <a:spLocks noGrp="1"/>
          </p:cNvSpPr>
          <p:nvPr>
            <p:ph type="body" idx="1"/>
          </p:nvPr>
        </p:nvSpPr>
        <p:spPr>
          <a:xfrm>
            <a:off x="4261457" y="995645"/>
            <a:ext cx="877167" cy="7236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600" dirty="0" smtClean="0">
                <a:solidFill>
                  <a:schemeClr val="bg1"/>
                </a:solidFill>
              </a:rPr>
              <a:t>1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5" name="Google Shape;69;p14"/>
          <p:cNvSpPr txBox="1">
            <a:spLocks noGrp="1"/>
          </p:cNvSpPr>
          <p:nvPr>
            <p:ph type="body" idx="1"/>
          </p:nvPr>
        </p:nvSpPr>
        <p:spPr>
          <a:xfrm>
            <a:off x="5946448" y="974778"/>
            <a:ext cx="877167" cy="7236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600" dirty="0">
                <a:solidFill>
                  <a:schemeClr val="bg1"/>
                </a:solidFill>
              </a:rPr>
              <a:t>2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6" name="Google Shape;69;p14"/>
          <p:cNvSpPr txBox="1">
            <a:spLocks noGrp="1"/>
          </p:cNvSpPr>
          <p:nvPr>
            <p:ph type="body" idx="1"/>
          </p:nvPr>
        </p:nvSpPr>
        <p:spPr>
          <a:xfrm>
            <a:off x="7640137" y="1026264"/>
            <a:ext cx="877167" cy="7236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600" dirty="0">
                <a:solidFill>
                  <a:schemeClr val="bg1"/>
                </a:solidFill>
              </a:rPr>
              <a:t>3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7" name="Google Shape;69;p14"/>
          <p:cNvSpPr txBox="1">
            <a:spLocks noGrp="1"/>
          </p:cNvSpPr>
          <p:nvPr>
            <p:ph type="body" idx="1"/>
          </p:nvPr>
        </p:nvSpPr>
        <p:spPr>
          <a:xfrm>
            <a:off x="5069281" y="2412266"/>
            <a:ext cx="877167" cy="7236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600" dirty="0">
                <a:solidFill>
                  <a:schemeClr val="bg1"/>
                </a:solidFill>
              </a:rPr>
              <a:t>4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8" name="Google Shape;69;p14"/>
          <p:cNvSpPr txBox="1">
            <a:spLocks noGrp="1"/>
          </p:cNvSpPr>
          <p:nvPr>
            <p:ph type="body" idx="1"/>
          </p:nvPr>
        </p:nvSpPr>
        <p:spPr>
          <a:xfrm>
            <a:off x="6967234" y="2412265"/>
            <a:ext cx="877167" cy="7236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600" dirty="0">
                <a:solidFill>
                  <a:schemeClr val="bg1"/>
                </a:solidFill>
              </a:rPr>
              <a:t>5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19" name="Google Shape;69;p14"/>
          <p:cNvSpPr txBox="1">
            <a:spLocks noGrp="1"/>
          </p:cNvSpPr>
          <p:nvPr>
            <p:ph type="body" idx="1"/>
          </p:nvPr>
        </p:nvSpPr>
        <p:spPr>
          <a:xfrm>
            <a:off x="4208132" y="3782558"/>
            <a:ext cx="877167" cy="7236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600" dirty="0" smtClean="0">
                <a:solidFill>
                  <a:schemeClr val="bg1"/>
                </a:solidFill>
              </a:rPr>
              <a:t>6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20" name="Google Shape;69;p14"/>
          <p:cNvSpPr txBox="1">
            <a:spLocks noGrp="1"/>
          </p:cNvSpPr>
          <p:nvPr>
            <p:ph type="body" idx="1"/>
          </p:nvPr>
        </p:nvSpPr>
        <p:spPr>
          <a:xfrm>
            <a:off x="5907238" y="3762700"/>
            <a:ext cx="877167" cy="7236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600" dirty="0" smtClean="0">
                <a:solidFill>
                  <a:schemeClr val="bg1"/>
                </a:solidFill>
              </a:rPr>
              <a:t>7</a:t>
            </a: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21" name="Google Shape;69;p14"/>
          <p:cNvSpPr txBox="1">
            <a:spLocks noGrp="1"/>
          </p:cNvSpPr>
          <p:nvPr>
            <p:ph type="body" idx="1"/>
          </p:nvPr>
        </p:nvSpPr>
        <p:spPr>
          <a:xfrm>
            <a:off x="7640136" y="3783373"/>
            <a:ext cx="877167" cy="7236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MX" sz="3600" dirty="0" smtClean="0">
                <a:solidFill>
                  <a:schemeClr val="bg1"/>
                </a:solidFill>
              </a:rPr>
              <a:t>8</a:t>
            </a:r>
            <a:endParaRPr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3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uliet template">
  <a:themeElements>
    <a:clrScheme name="Custom 347">
      <a:dk1>
        <a:srgbClr val="666666"/>
      </a:dk1>
      <a:lt1>
        <a:srgbClr val="FFFFFF"/>
      </a:lt1>
      <a:dk2>
        <a:srgbClr val="B7B7B7"/>
      </a:dk2>
      <a:lt2>
        <a:srgbClr val="E4E4E4"/>
      </a:lt2>
      <a:accent1>
        <a:srgbClr val="3C78D8"/>
      </a:accent1>
      <a:accent2>
        <a:srgbClr val="00FFFF"/>
      </a:accent2>
      <a:accent3>
        <a:srgbClr val="4050E5"/>
      </a:accent3>
      <a:accent4>
        <a:srgbClr val="C833FF"/>
      </a:accent4>
      <a:accent5>
        <a:srgbClr val="46E180"/>
      </a:accent5>
      <a:accent6>
        <a:srgbClr val="B8DF32"/>
      </a:accent6>
      <a:hlink>
        <a:srgbClr val="66666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1362</TotalTime>
  <Words>298</Words>
  <Application>Microsoft Office PowerPoint</Application>
  <PresentationFormat>Presentación en pantalla (16:9)</PresentationFormat>
  <Paragraphs>71</Paragraphs>
  <Slides>18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Montserrat Light</vt:lpstr>
      <vt:lpstr>Bahnschrift</vt:lpstr>
      <vt:lpstr>Arial</vt:lpstr>
      <vt:lpstr>Montserrat ExtraBold</vt:lpstr>
      <vt:lpstr>Microsoft PhagsPa</vt:lpstr>
      <vt:lpstr>Montserrat</vt:lpstr>
      <vt:lpstr>Juliet template</vt:lpstr>
      <vt:lpstr>LILA Y  SUS EMOCIONES</vt:lpstr>
      <vt:lpstr>Presentación de PowerPoint</vt:lpstr>
      <vt:lpstr>Objetivo</vt:lpstr>
      <vt:lpstr>Instrucciones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LILA Y  SUS EMOCIONES</dc:title>
  <dc:creator>Claudia</dc:creator>
  <cp:lastModifiedBy>Asistencia Social</cp:lastModifiedBy>
  <cp:revision>28</cp:revision>
  <dcterms:modified xsi:type="dcterms:W3CDTF">2021-03-19T19:33:15Z</dcterms:modified>
</cp:coreProperties>
</file>